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98" r:id="rId4"/>
    <p:sldId id="324" r:id="rId5"/>
    <p:sldId id="325" r:id="rId6"/>
    <p:sldId id="297" r:id="rId7"/>
    <p:sldId id="299" r:id="rId8"/>
    <p:sldId id="300" r:id="rId9"/>
    <p:sldId id="301" r:id="rId10"/>
    <p:sldId id="296" r:id="rId11"/>
    <p:sldId id="302" r:id="rId12"/>
    <p:sldId id="326" r:id="rId13"/>
    <p:sldId id="328" r:id="rId14"/>
    <p:sldId id="329" r:id="rId15"/>
    <p:sldId id="330" r:id="rId16"/>
    <p:sldId id="327" r:id="rId17"/>
    <p:sldId id="345" r:id="rId18"/>
    <p:sldId id="331" r:id="rId19"/>
    <p:sldId id="332" r:id="rId20"/>
    <p:sldId id="346" r:id="rId21"/>
    <p:sldId id="333" r:id="rId22"/>
    <p:sldId id="334" r:id="rId23"/>
    <p:sldId id="335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278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89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6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E7EBF-EBBD-4E75-9F63-9C8798315C1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032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19744"/>
            <a:ext cx="10972800" cy="1143000"/>
          </a:xfrm>
        </p:spPr>
        <p:txBody>
          <a:bodyPr/>
          <a:lstStyle>
            <a:lvl1pPr>
              <a:defRPr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39349" y="6453337"/>
            <a:ext cx="3860800" cy="365125"/>
          </a:xfrm>
        </p:spPr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07851" y="6453337"/>
            <a:ext cx="2844800" cy="365125"/>
          </a:xfrm>
        </p:spPr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249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5369E-5405-448E-9B6E-6BF1569EAB8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847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2943A-3679-42CB-B783-B4B760247CA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080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3FF6E-86EA-4B8D-9DAE-EEA3C365C50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2156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BE9F7-C8F2-4467-9EF3-2950ECF4BBF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899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34E5F-F6B3-48FC-B9BE-D27302FB393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1917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FA95D-85BF-488E-99FB-9CB942A31AC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391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9028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9097F-3B33-4F20-ACED-FCFE7ADED06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6291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840F4-7B23-464E-8991-27F26ACE700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3978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DB37-C4BA-4833-B2AF-F2CA669AA3C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367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277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583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423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40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089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252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083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62C34D-E551-4338-AEF0-193E37DA3D9A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715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5497D-5AFE-4088-A5B0-F2816D3D8D2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399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ctrTitle"/>
          </p:nvPr>
        </p:nvSpPr>
        <p:spPr>
          <a:xfrm>
            <a:off x="2324405" y="379920"/>
            <a:ext cx="8329218" cy="742591"/>
          </a:xfrm>
        </p:spPr>
        <p:txBody>
          <a:bodyPr>
            <a:normAutofit/>
          </a:bodyPr>
          <a:lstStyle/>
          <a:p>
            <a:r>
              <a:rPr lang="ko-KR" altLang="en-US" sz="3300" dirty="0"/>
              <a:t>제 </a:t>
            </a:r>
            <a:r>
              <a:rPr lang="en-US" altLang="ko-KR" sz="3300" dirty="0" smtClean="0"/>
              <a:t>10</a:t>
            </a:r>
            <a:r>
              <a:rPr lang="ko-KR" altLang="en-US" sz="3300" dirty="0" smtClean="0"/>
              <a:t>강 </a:t>
            </a:r>
            <a:r>
              <a:rPr lang="ko-KR" altLang="en-US" sz="3300" dirty="0" err="1" smtClean="0"/>
              <a:t>모바일</a:t>
            </a:r>
            <a:r>
              <a:rPr lang="ko-KR" altLang="en-US" sz="3300" dirty="0" smtClean="0"/>
              <a:t> </a:t>
            </a:r>
            <a:r>
              <a:rPr lang="ko-KR" altLang="en-US" sz="3300" dirty="0" err="1" smtClean="0"/>
              <a:t>웹화면</a:t>
            </a:r>
            <a:r>
              <a:rPr lang="ko-KR" altLang="en-US" sz="3300" dirty="0" smtClean="0"/>
              <a:t> 설계</a:t>
            </a:r>
            <a:r>
              <a:rPr lang="en-US" altLang="ko-KR" sz="3300" dirty="0" smtClean="0"/>
              <a:t>(2)</a:t>
            </a:r>
            <a:endParaRPr lang="ko-KR" altLang="en-US" sz="33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759789" cy="256092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2703157"/>
            <a:ext cx="20811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B0F0"/>
                </a:solidFill>
              </a:rPr>
              <a:t>담당교수 </a:t>
            </a:r>
            <a:r>
              <a:rPr lang="en-US" altLang="ko-KR" sz="1200" dirty="0">
                <a:solidFill>
                  <a:srgbClr val="00B0F0"/>
                </a:solidFill>
              </a:rPr>
              <a:t>: </a:t>
            </a:r>
            <a:r>
              <a:rPr lang="ko-KR" altLang="en-US" sz="1200" dirty="0">
                <a:solidFill>
                  <a:srgbClr val="00B0F0"/>
                </a:solidFill>
              </a:rPr>
              <a:t>전응섭 교수</a:t>
            </a:r>
            <a:endParaRPr lang="en-US" altLang="ko-KR" sz="1200" dirty="0">
              <a:solidFill>
                <a:srgbClr val="00B0F0"/>
              </a:solidFill>
            </a:endParaRPr>
          </a:p>
          <a:p>
            <a:r>
              <a:rPr lang="ko-KR" altLang="en-US" sz="1200" dirty="0">
                <a:solidFill>
                  <a:srgbClr val="00B0F0"/>
                </a:solidFill>
              </a:rPr>
              <a:t>연구실 </a:t>
            </a:r>
            <a:r>
              <a:rPr lang="en-US" altLang="ko-KR" sz="1200" dirty="0">
                <a:solidFill>
                  <a:srgbClr val="00B0F0"/>
                </a:solidFill>
              </a:rPr>
              <a:t>: </a:t>
            </a:r>
            <a:r>
              <a:rPr lang="ko-KR" altLang="en-US" sz="1200" dirty="0">
                <a:solidFill>
                  <a:srgbClr val="00B0F0"/>
                </a:solidFill>
              </a:rPr>
              <a:t>은봉관 </a:t>
            </a:r>
            <a:r>
              <a:rPr lang="en-US" altLang="ko-KR" sz="1200" dirty="0">
                <a:solidFill>
                  <a:srgbClr val="00B0F0"/>
                </a:solidFill>
              </a:rPr>
              <a:t>8</a:t>
            </a:r>
            <a:r>
              <a:rPr lang="ko-KR" altLang="en-US" sz="1200" dirty="0">
                <a:solidFill>
                  <a:srgbClr val="00B0F0"/>
                </a:solidFill>
              </a:rPr>
              <a:t>층</a:t>
            </a:r>
            <a:endParaRPr lang="en-US" altLang="ko-KR" sz="1200" dirty="0">
              <a:solidFill>
                <a:srgbClr val="00B0F0"/>
              </a:solidFill>
            </a:endParaRPr>
          </a:p>
          <a:p>
            <a:r>
              <a:rPr lang="ko-KR" altLang="en-US" sz="1200" dirty="0">
                <a:solidFill>
                  <a:srgbClr val="00B0F0"/>
                </a:solidFill>
              </a:rPr>
              <a:t>연락처 </a:t>
            </a:r>
            <a:r>
              <a:rPr lang="en-US" altLang="ko-KR" sz="1200" dirty="0">
                <a:solidFill>
                  <a:srgbClr val="00B0F0"/>
                </a:solidFill>
              </a:rPr>
              <a:t>: 02-950-7620</a:t>
            </a:r>
          </a:p>
          <a:p>
            <a:r>
              <a:rPr lang="en-US" altLang="ko-KR" sz="1200" dirty="0">
                <a:solidFill>
                  <a:srgbClr val="00B0F0"/>
                </a:solidFill>
              </a:rPr>
              <a:t>HP) 010-5268-7267</a:t>
            </a:r>
          </a:p>
        </p:txBody>
      </p:sp>
      <p:sp>
        <p:nvSpPr>
          <p:cNvPr id="8" name="TextBox 6"/>
          <p:cNvSpPr txBox="1"/>
          <p:nvPr/>
        </p:nvSpPr>
        <p:spPr>
          <a:xfrm>
            <a:off x="3392670" y="1417994"/>
            <a:ext cx="619268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 smtClean="0"/>
              <a:t>JavaScript </a:t>
            </a:r>
            <a:r>
              <a:rPr lang="ko-KR" altLang="en-US" dirty="0" smtClean="0"/>
              <a:t>기반 </a:t>
            </a:r>
            <a:r>
              <a:rPr lang="ko-KR" altLang="en-US" dirty="0" err="1" smtClean="0"/>
              <a:t>웹화면</a:t>
            </a:r>
            <a:r>
              <a:rPr lang="ko-KR" altLang="en-US" dirty="0" smtClean="0"/>
              <a:t> 설계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3392670" y="1952958"/>
            <a:ext cx="3953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 smtClean="0"/>
              <a:t>jQuery</a:t>
            </a:r>
            <a:r>
              <a:rPr lang="ko-KR" altLang="en-US" dirty="0" err="1"/>
              <a:t>모바일</a:t>
            </a:r>
            <a:r>
              <a:rPr lang="ko-KR" altLang="en-US" dirty="0"/>
              <a:t> 기반의 </a:t>
            </a:r>
            <a:r>
              <a:rPr lang="ko-KR" altLang="en-US" dirty="0" err="1"/>
              <a:t>웹화면</a:t>
            </a:r>
            <a:r>
              <a:rPr lang="ko-KR" altLang="en-US" dirty="0"/>
              <a:t> 설계</a:t>
            </a:r>
          </a:p>
        </p:txBody>
      </p:sp>
    </p:spTree>
    <p:extLst>
      <p:ext uri="{BB962C8B-B14F-4D97-AF65-F5344CB8AC3E}">
        <p14:creationId xmlns:p14="http://schemas.microsoft.com/office/powerpoint/2010/main" val="2239731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51520" y="404664"/>
            <a:ext cx="4572000" cy="63709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&lt;title&gt;JSP World&lt;/title&gt;</a:t>
            </a:r>
          </a:p>
          <a:p>
            <a:r>
              <a:rPr lang="en-US" altLang="ko-KR" sz="1200" dirty="0"/>
              <a:t>&lt;meta name="viewport" content="width=device-width, initial-scale=1"&gt;</a:t>
            </a:r>
          </a:p>
          <a:p>
            <a:r>
              <a:rPr lang="en-US" altLang="ko-KR" sz="1200" dirty="0"/>
              <a:t>&lt;link </a:t>
            </a:r>
            <a:r>
              <a:rPr lang="en-US" altLang="ko-KR" sz="1200" dirty="0" err="1"/>
              <a:t>rel</a:t>
            </a:r>
            <a:r>
              <a:rPr lang="en-US" altLang="ko-KR" sz="1200" dirty="0"/>
              <a:t>="stylesheet" </a:t>
            </a:r>
            <a:r>
              <a:rPr lang="en-US" altLang="ko-KR" sz="1200" dirty="0" err="1"/>
              <a:t>href</a:t>
            </a:r>
            <a:r>
              <a:rPr lang="en-US" altLang="ko-KR" sz="1200" dirty="0" smtClean="0"/>
              <a:t>="style1.css</a:t>
            </a:r>
            <a:r>
              <a:rPr lang="en-US" altLang="ko-KR" sz="1200" dirty="0"/>
              <a:t>" /&gt;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&lt;</a:t>
            </a:r>
            <a:r>
              <a:rPr lang="en-US" altLang="ko-KR" sz="1200" dirty="0"/>
              <a:t>script type="text/</a:t>
            </a:r>
            <a:r>
              <a:rPr lang="en-US" altLang="ko-KR" sz="1200" dirty="0" err="1"/>
              <a:t>javascript</a:t>
            </a:r>
            <a:r>
              <a:rPr lang="en-US" altLang="ko-KR" sz="1200" dirty="0"/>
              <a:t>" </a:t>
            </a:r>
            <a:r>
              <a:rPr lang="en-US" altLang="ko-KR" sz="1200" dirty="0" err="1"/>
              <a:t>src</a:t>
            </a:r>
            <a:r>
              <a:rPr lang="en-US" altLang="ko-KR" sz="1200" dirty="0" smtClean="0"/>
              <a:t>=“javascript1.js</a:t>
            </a:r>
            <a:r>
              <a:rPr lang="en-US" altLang="ko-KR" sz="1200" dirty="0"/>
              <a:t>"&gt;&lt;/script&gt;</a:t>
            </a:r>
          </a:p>
          <a:p>
            <a:endParaRPr lang="en-US" altLang="ko-KR" sz="1200" dirty="0"/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 smtClean="0"/>
              <a:t>&lt;</a:t>
            </a:r>
            <a:r>
              <a:rPr lang="en-US" altLang="ko-KR" sz="1200" dirty="0"/>
              <a:t>section&gt;</a:t>
            </a:r>
          </a:p>
          <a:p>
            <a:r>
              <a:rPr lang="en-US" altLang="ko-KR" sz="1200" dirty="0" smtClean="0"/>
              <a:t>&lt;!-- </a:t>
            </a:r>
            <a:r>
              <a:rPr lang="en-US" altLang="ko-KR" sz="1200" dirty="0"/>
              <a:t>1. </a:t>
            </a:r>
            <a:r>
              <a:rPr lang="ko-KR" altLang="en-US" sz="1200" dirty="0"/>
              <a:t>헤더 </a:t>
            </a:r>
            <a:r>
              <a:rPr lang="en-US" altLang="ko-KR" sz="1200" dirty="0"/>
              <a:t>--&gt;</a:t>
            </a:r>
          </a:p>
          <a:p>
            <a:r>
              <a:rPr lang="en-US" altLang="ko-KR" sz="1200" dirty="0" smtClean="0"/>
              <a:t>&lt;</a:t>
            </a:r>
            <a:r>
              <a:rPr lang="en-US" altLang="ko-KR" sz="1200" dirty="0"/>
              <a:t>header class="header1"&gt;</a:t>
            </a:r>
          </a:p>
          <a:p>
            <a:r>
              <a:rPr lang="en-US" altLang="ko-KR" sz="1200" dirty="0" smtClean="0"/>
              <a:t>    </a:t>
            </a:r>
            <a:r>
              <a:rPr lang="en-US" altLang="ko-KR" sz="1200" dirty="0"/>
              <a:t>&lt;center&gt;</a:t>
            </a:r>
          </a:p>
          <a:p>
            <a:r>
              <a:rPr lang="en-US" altLang="ko-KR" sz="1200" dirty="0" smtClean="0"/>
              <a:t>&lt;</a:t>
            </a:r>
            <a:r>
              <a:rPr lang="en-US" altLang="ko-KR" sz="1200" dirty="0"/>
              <a:t>h1&gt;</a:t>
            </a:r>
            <a:r>
              <a:rPr lang="ko-KR" altLang="en-US" sz="1200" dirty="0"/>
              <a:t>웹 화면구성 기초</a:t>
            </a:r>
            <a:r>
              <a:rPr lang="en-US" altLang="ko-KR" sz="1200" dirty="0"/>
              <a:t>&lt;/h1&gt;</a:t>
            </a:r>
          </a:p>
          <a:p>
            <a:r>
              <a:rPr lang="en-US" altLang="ko-KR" sz="1200" dirty="0" smtClean="0"/>
              <a:t>&lt;/</a:t>
            </a:r>
            <a:r>
              <a:rPr lang="en-US" altLang="ko-KR" sz="1200" dirty="0"/>
              <a:t>center&gt;</a:t>
            </a:r>
          </a:p>
          <a:p>
            <a:r>
              <a:rPr lang="en-US" altLang="ko-KR" sz="1200" dirty="0" smtClean="0"/>
              <a:t>&lt;/</a:t>
            </a:r>
            <a:r>
              <a:rPr lang="en-US" altLang="ko-KR" sz="1200" dirty="0"/>
              <a:t>header&gt; </a:t>
            </a:r>
          </a:p>
          <a:p>
            <a:r>
              <a:rPr lang="en-US" altLang="ko-KR" sz="1200" dirty="0" smtClean="0"/>
              <a:t>&lt;</a:t>
            </a:r>
            <a:r>
              <a:rPr lang="en-US" altLang="ko-KR" sz="1200" dirty="0"/>
              <a:t>section&gt; </a:t>
            </a:r>
          </a:p>
          <a:p>
            <a:r>
              <a:rPr lang="en-US" altLang="ko-KR" sz="1200" dirty="0" smtClean="0"/>
              <a:t>   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 smtClean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 smtClean="0"/>
              <a:t>안녕하세요</a:t>
            </a:r>
            <a:r>
              <a:rPr lang="en-US" altLang="ko-KR" sz="1200" dirty="0"/>
              <a:t>...&lt;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 smtClean="0"/>
              <a:t>&lt;</a:t>
            </a:r>
            <a:r>
              <a:rPr lang="en-US" altLang="ko-KR" sz="1200" dirty="0"/>
              <a:t>button type=button 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="press();"&gt;</a:t>
            </a:r>
            <a:r>
              <a:rPr lang="ko-KR" altLang="en-US" sz="1200" dirty="0"/>
              <a:t>클릭하세요</a:t>
            </a:r>
            <a:r>
              <a:rPr lang="en-US" altLang="ko-KR" sz="1200" dirty="0"/>
              <a:t>!&lt;/button&gt;</a:t>
            </a:r>
          </a:p>
          <a:p>
            <a:r>
              <a:rPr lang="en-US" altLang="ko-KR" sz="1200" dirty="0" smtClean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 smtClean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 smtClean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 smtClean="0"/>
              <a:t>&lt;/</a:t>
            </a:r>
            <a:r>
              <a:rPr lang="en-US" altLang="ko-KR" sz="1200" dirty="0"/>
              <a:t>section&gt; </a:t>
            </a:r>
          </a:p>
          <a:p>
            <a:r>
              <a:rPr lang="en-US" altLang="ko-KR" sz="1200" dirty="0" smtClean="0"/>
              <a:t>&lt;</a:t>
            </a:r>
            <a:r>
              <a:rPr lang="en-US" altLang="ko-KR" sz="1200" dirty="0"/>
              <a:t>footer class="footer1"&gt;</a:t>
            </a:r>
          </a:p>
          <a:p>
            <a:r>
              <a:rPr lang="en-US" altLang="ko-KR" sz="1200" dirty="0" smtClean="0"/>
              <a:t>    </a:t>
            </a:r>
            <a:r>
              <a:rPr lang="en-US" altLang="ko-KR" sz="1200" dirty="0"/>
              <a:t>&lt;center&gt;</a:t>
            </a:r>
          </a:p>
          <a:p>
            <a:r>
              <a:rPr lang="en-US" altLang="ko-KR" sz="1200" dirty="0" smtClean="0"/>
              <a:t>       </a:t>
            </a:r>
            <a:r>
              <a:rPr lang="en-US" altLang="ko-KR" sz="1200" dirty="0"/>
              <a:t>&lt;h3&gt;(</a:t>
            </a:r>
            <a:r>
              <a:rPr lang="ko-KR" altLang="en-US" sz="1200" dirty="0"/>
              <a:t>주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인덕대학교 </a:t>
            </a:r>
            <a:r>
              <a:rPr lang="en-US" altLang="ko-KR" sz="1200" dirty="0"/>
              <a:t>1234&lt;/h3&gt;</a:t>
            </a:r>
          </a:p>
          <a:p>
            <a:r>
              <a:rPr lang="en-US" altLang="ko-KR" sz="1200" dirty="0" smtClean="0"/>
              <a:t>    </a:t>
            </a:r>
            <a:r>
              <a:rPr lang="en-US" altLang="ko-KR" sz="1200" dirty="0"/>
              <a:t>&lt;/center&gt;</a:t>
            </a:r>
          </a:p>
          <a:p>
            <a:r>
              <a:rPr lang="en-US" altLang="ko-KR" sz="1200" dirty="0" smtClean="0"/>
              <a:t>&lt;/</a:t>
            </a:r>
            <a:r>
              <a:rPr lang="en-US" altLang="ko-KR" sz="1200" dirty="0"/>
              <a:t>footer&gt;</a:t>
            </a:r>
          </a:p>
          <a:p>
            <a:r>
              <a:rPr lang="en-US" altLang="ko-KR" sz="1200" dirty="0" smtClean="0"/>
              <a:t>&lt;/</a:t>
            </a:r>
            <a:r>
              <a:rPr lang="en-US" altLang="ko-KR" sz="1200" dirty="0"/>
              <a:t>section&gt; </a:t>
            </a:r>
          </a:p>
          <a:p>
            <a:r>
              <a:rPr lang="en-US" altLang="ko-KR" sz="1200" dirty="0" smtClean="0"/>
              <a:t>&lt;/</a:t>
            </a:r>
            <a:r>
              <a:rPr lang="en-US" altLang="ko-KR" sz="1200" dirty="0"/>
              <a:t>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0" y="802"/>
            <a:ext cx="2225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JavaScript2.html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796136" y="530096"/>
            <a:ext cx="3088620" cy="73866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function press() {</a:t>
            </a:r>
          </a:p>
          <a:p>
            <a:r>
              <a:rPr lang="en-US" altLang="ko-KR" sz="1400" dirty="0"/>
              <a:t>    alert("</a:t>
            </a:r>
            <a:r>
              <a:rPr lang="ko-KR" altLang="en-US" sz="1400" dirty="0"/>
              <a:t>버튼을 클릭하셨네요</a:t>
            </a:r>
            <a:r>
              <a:rPr lang="en-US" altLang="ko-KR" sz="1400" dirty="0"/>
              <a:t>^^");    </a:t>
            </a:r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5796136" y="33740"/>
            <a:ext cx="1824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/>
              <a:t>JavaScript1.js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05272" y="1880828"/>
            <a:ext cx="446449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6" idx="1"/>
          </p:cNvCxnSpPr>
          <p:nvPr/>
        </p:nvCxnSpPr>
        <p:spPr>
          <a:xfrm flipH="1">
            <a:off x="4572000" y="899428"/>
            <a:ext cx="1224136" cy="11614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054446" y="1480138"/>
            <a:ext cx="29739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 </a:t>
            </a:r>
            <a:r>
              <a:rPr lang="ko-KR" altLang="en-US" sz="1100" dirty="0">
                <a:solidFill>
                  <a:srgbClr val="FF0000"/>
                </a:solidFill>
              </a:rPr>
              <a:t>현재 폴더에서 </a:t>
            </a:r>
            <a:r>
              <a:rPr lang="en-US" altLang="ko-KR" sz="1100" dirty="0">
                <a:solidFill>
                  <a:srgbClr val="FF0000"/>
                </a:solidFill>
              </a:rPr>
              <a:t>javascript1.js </a:t>
            </a:r>
            <a:r>
              <a:rPr lang="ko-KR" altLang="en-US" sz="1100" dirty="0">
                <a:solidFill>
                  <a:srgbClr val="FF0000"/>
                </a:solidFill>
              </a:rPr>
              <a:t>파일을 링크함 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3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1674" y="0"/>
            <a:ext cx="5071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/>
              <a:t>jQuery Mobile </a:t>
            </a:r>
            <a:r>
              <a:rPr lang="ko-KR" altLang="en-US" dirty="0"/>
              <a:t>기반의 </a:t>
            </a:r>
            <a:r>
              <a:rPr lang="ko-KR" altLang="en-US" dirty="0" err="1"/>
              <a:t>모바일웹</a:t>
            </a:r>
            <a:r>
              <a:rPr lang="ko-KR" altLang="en-US" dirty="0"/>
              <a:t> 화면 디자인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18417" y="369332"/>
            <a:ext cx="11330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err="1" smtClean="0"/>
              <a:t>jQuery</a:t>
            </a:r>
            <a:r>
              <a:rPr lang="en-US" altLang="ko-KR" dirty="0" smtClean="0"/>
              <a:t> </a:t>
            </a:r>
            <a:r>
              <a:rPr lang="en-US" altLang="ko-KR" dirty="0"/>
              <a:t>Mobile</a:t>
            </a:r>
            <a:r>
              <a:rPr lang="ko-KR" altLang="en-US" dirty="0"/>
              <a:t>을 이용하면 간단한 설정으로 일반 웹 화면을 </a:t>
            </a:r>
            <a:r>
              <a:rPr lang="ko-KR" altLang="en-US" dirty="0" err="1"/>
              <a:t>모바일</a:t>
            </a:r>
            <a:r>
              <a:rPr lang="ko-KR" altLang="en-US" dirty="0"/>
              <a:t> 웹 화면으로 최적화하여 </a:t>
            </a:r>
            <a:r>
              <a:rPr lang="ko-KR" altLang="en-US" dirty="0" smtClean="0"/>
              <a:t>출력 가능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85" t="27136" r="33112" b="30714"/>
          <a:stretch/>
        </p:blipFill>
        <p:spPr bwMode="auto">
          <a:xfrm>
            <a:off x="2061713" y="738664"/>
            <a:ext cx="4382219" cy="5066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3837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0" y="19744"/>
            <a:ext cx="4684143" cy="54097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ko-KR" sz="2400" smtClean="0"/>
              <a:t>jQuery Mobile </a:t>
            </a:r>
            <a:r>
              <a:rPr lang="ko-KR" altLang="en-US" sz="2400" smtClean="0"/>
              <a:t>사용 환경</a:t>
            </a:r>
            <a:endParaRPr lang="ko-KR" altLang="en-US" sz="24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04" t="19892" r="28211" b="38089"/>
          <a:stretch/>
        </p:blipFill>
        <p:spPr bwMode="auto">
          <a:xfrm>
            <a:off x="1150485" y="560717"/>
            <a:ext cx="7268896" cy="4969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2511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2322" y="0"/>
            <a:ext cx="3209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jQuery Mobile </a:t>
            </a:r>
            <a:r>
              <a:rPr lang="ko-KR" altLang="en-US" dirty="0"/>
              <a:t>라이브러리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t="31738" r="18724" b="40771"/>
          <a:stretch/>
        </p:blipFill>
        <p:spPr bwMode="auto">
          <a:xfrm>
            <a:off x="706927" y="582007"/>
            <a:ext cx="8660006" cy="2696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06927" y="3491344"/>
            <a:ext cx="813690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b="1" dirty="0" err="1" smtClean="0"/>
              <a:t>jQuery</a:t>
            </a:r>
            <a:r>
              <a:rPr lang="en-US" altLang="ko-KR" b="1" dirty="0" smtClean="0"/>
              <a:t> </a:t>
            </a:r>
            <a:r>
              <a:rPr lang="en-US" altLang="ko-KR" b="1" dirty="0"/>
              <a:t>Mobile </a:t>
            </a:r>
            <a:r>
              <a:rPr lang="ko-KR" altLang="en-US" b="1" dirty="0" smtClean="0"/>
              <a:t>라이브러리 사용 방법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① CDN(Content </a:t>
            </a:r>
            <a:r>
              <a:rPr lang="en-US" altLang="ko-KR" dirty="0"/>
              <a:t>Delivery Network) </a:t>
            </a:r>
            <a:r>
              <a:rPr lang="ko-KR" altLang="en-US" dirty="0"/>
              <a:t>버전을 링크하여 이용하는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② zip </a:t>
            </a:r>
            <a:r>
              <a:rPr lang="ko-KR" altLang="en-US" dirty="0"/>
              <a:t>파일을 </a:t>
            </a:r>
            <a:r>
              <a:rPr lang="ko-KR" altLang="en-US" dirty="0" err="1"/>
              <a:t>다운로드하여</a:t>
            </a:r>
            <a:r>
              <a:rPr lang="ko-KR" altLang="en-US" dirty="0"/>
              <a:t> 사용하는 </a:t>
            </a:r>
            <a:r>
              <a:rPr lang="ko-KR" altLang="en-US" dirty="0" smtClean="0"/>
              <a:t>방법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6719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0" y="19744"/>
            <a:ext cx="2199736" cy="36844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smtClean="0"/>
              <a:t>CDN </a:t>
            </a:r>
            <a:r>
              <a:rPr lang="ko-KR" altLang="en-US" sz="2400" smtClean="0"/>
              <a:t>방식</a:t>
            </a:r>
            <a:endParaRPr lang="ko-KR" altLang="en-US" sz="24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9" t="23692" r="22835" b="57310"/>
          <a:stretch/>
        </p:blipFill>
        <p:spPr bwMode="auto">
          <a:xfrm>
            <a:off x="1168930" y="388189"/>
            <a:ext cx="8154507" cy="2186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7" t="58884" r="16477" b="10942"/>
          <a:stretch/>
        </p:blipFill>
        <p:spPr bwMode="auto">
          <a:xfrm>
            <a:off x="901511" y="2574729"/>
            <a:ext cx="8154507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8711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7683" y="719036"/>
            <a:ext cx="1853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000" dirty="0"/>
              <a:t>jQuery </a:t>
            </a:r>
            <a:r>
              <a:rPr lang="ko-KR" altLang="en-US" sz="2000" dirty="0"/>
              <a:t>개념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7366" y="1239612"/>
            <a:ext cx="110504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0070C0"/>
                </a:solidFill>
              </a:rPr>
              <a:t> jQuery </a:t>
            </a:r>
            <a:r>
              <a:rPr lang="en-US" altLang="ko-KR" b="1" dirty="0" smtClean="0">
                <a:solidFill>
                  <a:srgbClr val="0070C0"/>
                </a:solidFill>
              </a:rPr>
              <a:t>: </a:t>
            </a:r>
            <a:r>
              <a:rPr lang="ko-KR" altLang="en-US" dirty="0" smtClean="0"/>
              <a:t>기존 </a:t>
            </a:r>
            <a:r>
              <a:rPr lang="en-US" altLang="ko-KR" dirty="0"/>
              <a:t>JavaScript</a:t>
            </a:r>
            <a:r>
              <a:rPr lang="ko-KR" altLang="en-US" dirty="0"/>
              <a:t>에서 쉽고</a:t>
            </a:r>
            <a:r>
              <a:rPr lang="en-US" altLang="ko-KR" dirty="0"/>
              <a:t> </a:t>
            </a:r>
            <a:r>
              <a:rPr lang="ko-KR" altLang="en-US" dirty="0"/>
              <a:t>적게</a:t>
            </a:r>
            <a:r>
              <a:rPr lang="en-US" altLang="ko-KR" dirty="0"/>
              <a:t>, </a:t>
            </a:r>
            <a:r>
              <a:rPr lang="ko-KR" altLang="en-US" dirty="0"/>
              <a:t>다양한 일을 수행할 수 있도록 고안하여 만든 함수들의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           </a:t>
            </a:r>
            <a:r>
              <a:rPr lang="ko-KR" altLang="en-US" dirty="0" smtClean="0"/>
              <a:t>집합인 </a:t>
            </a:r>
            <a:r>
              <a:rPr lang="ko-KR" altLang="en-US" dirty="0"/>
              <a:t>라이브러리 언어</a:t>
            </a:r>
          </a:p>
          <a:p>
            <a:r>
              <a:rPr lang="en-US" altLang="ko-KR" b="1" dirty="0">
                <a:solidFill>
                  <a:srgbClr val="0070C0"/>
                </a:solidFill>
              </a:rPr>
              <a:t>  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475116" y="2560407"/>
            <a:ext cx="878649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기존</a:t>
            </a:r>
            <a:r>
              <a:rPr lang="en-US" altLang="ko-KR" dirty="0"/>
              <a:t> </a:t>
            </a:r>
            <a:r>
              <a:rPr lang="ko-KR" altLang="en-US" dirty="0"/>
              <a:t>자바스크립트 보다 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코드를 짧고 쉽게 구현</a:t>
            </a:r>
            <a:endParaRPr lang="en-US" altLang="ko-KR" dirty="0">
              <a:solidFill>
                <a:schemeClr val="accent2">
                  <a:lumMod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모든 브라우저에 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표준화</a:t>
            </a:r>
            <a:endParaRPr lang="en-US" altLang="ko-KR" dirty="0">
              <a:solidFill>
                <a:schemeClr val="accent2">
                  <a:lumMod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애니메이션 등을 쉽게 구현</a:t>
            </a:r>
            <a:endParaRPr lang="en-US" altLang="ko-KR" dirty="0">
              <a:solidFill>
                <a:schemeClr val="accent2">
                  <a:lumMod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jQuery</a:t>
            </a:r>
            <a:r>
              <a:rPr lang="ko-KR" altLang="en-US" dirty="0"/>
              <a:t>는 자바스크립트를 쉽게 사용하게 해주는 자바스크립트 </a:t>
            </a:r>
            <a:r>
              <a:rPr lang="ko-KR" altLang="en-US" dirty="0" err="1"/>
              <a:t>프레임웍</a:t>
            </a:r>
            <a:r>
              <a:rPr lang="en-US" altLang="ko-KR" dirty="0"/>
              <a:t>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jQuery</a:t>
            </a:r>
            <a:r>
              <a:rPr lang="ko-KR" altLang="en-US" dirty="0"/>
              <a:t>를 사용하면 </a:t>
            </a:r>
            <a:r>
              <a:rPr lang="en-US" altLang="ko-KR" dirty="0"/>
              <a:t>DOM</a:t>
            </a:r>
            <a:r>
              <a:rPr lang="ko-KR" altLang="en-US" dirty="0"/>
              <a:t>의 객체로 구성되어 있는 </a:t>
            </a:r>
            <a:r>
              <a:rPr lang="ko-KR" altLang="en-US" dirty="0" err="1"/>
              <a:t>웹페이지를</a:t>
            </a:r>
            <a:r>
              <a:rPr lang="ko-KR" altLang="en-US" dirty="0"/>
              <a:t> 쉽게 조작가능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59436" y="4466"/>
            <a:ext cx="52266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2400" dirty="0" smtClean="0"/>
              <a:t> jQuery</a:t>
            </a:r>
            <a:r>
              <a:rPr lang="ko-KR" altLang="en-US" sz="2400" dirty="0" err="1"/>
              <a:t>모바일</a:t>
            </a:r>
            <a:r>
              <a:rPr lang="ko-KR" altLang="en-US" sz="2400" dirty="0"/>
              <a:t> 기반의 </a:t>
            </a:r>
            <a:r>
              <a:rPr lang="ko-KR" altLang="en-US" sz="2400" dirty="0" err="1"/>
              <a:t>웹화면</a:t>
            </a:r>
            <a:r>
              <a:rPr lang="ko-KR" altLang="en-US" sz="2400" dirty="0"/>
              <a:t> 설계</a:t>
            </a:r>
          </a:p>
        </p:txBody>
      </p:sp>
    </p:spTree>
    <p:extLst>
      <p:ext uri="{BB962C8B-B14F-4D97-AF65-F5344CB8AC3E}">
        <p14:creationId xmlns:p14="http://schemas.microsoft.com/office/powerpoint/2010/main" val="2317568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2363" y="30750"/>
            <a:ext cx="18932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2000" b="1" dirty="0">
                <a:solidFill>
                  <a:srgbClr val="0070C0"/>
                </a:solidFill>
              </a:rPr>
              <a:t>jQuery</a:t>
            </a:r>
            <a:r>
              <a:rPr lang="ko-KR" altLang="en-US" sz="2000" b="1" dirty="0">
                <a:solidFill>
                  <a:srgbClr val="0070C0"/>
                </a:solidFill>
              </a:rPr>
              <a:t> 준비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4954" y="447813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 1) </a:t>
            </a:r>
            <a:r>
              <a:rPr lang="ko-KR" altLang="en-US" dirty="0"/>
              <a:t>라이브러리 연동 </a:t>
            </a:r>
            <a:r>
              <a:rPr lang="en-US" altLang="ko-KR" dirty="0"/>
              <a:t>–  </a:t>
            </a:r>
            <a:r>
              <a:rPr lang="ko-KR" altLang="en-US" dirty="0"/>
              <a:t>다운로드 연동 방식</a:t>
            </a:r>
          </a:p>
        </p:txBody>
      </p:sp>
      <p:sp>
        <p:nvSpPr>
          <p:cNvPr id="4" name="TextBox 14"/>
          <p:cNvSpPr txBox="1"/>
          <p:nvPr/>
        </p:nvSpPr>
        <p:spPr>
          <a:xfrm>
            <a:off x="1019000" y="808607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dirty="0"/>
              <a:t>- http://jquery.com/download/ </a:t>
            </a:r>
            <a:r>
              <a:rPr lang="ko-KR" altLang="en-US" dirty="0"/>
              <a:t>에서 라이브러리 파일을 </a:t>
            </a:r>
            <a:r>
              <a:rPr lang="ko-KR" altLang="en-US" dirty="0" smtClean="0"/>
              <a:t>다운로드 후 </a:t>
            </a:r>
            <a:r>
              <a:rPr lang="ko-KR" altLang="en-US" dirty="0"/>
              <a:t>설치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166872" y="1221322"/>
            <a:ext cx="9887595" cy="50894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&lt;script type="text/</a:t>
            </a:r>
            <a:r>
              <a:rPr lang="en-US" altLang="ko-KR" sz="2000" dirty="0" err="1">
                <a:solidFill>
                  <a:schemeClr val="tx1"/>
                </a:solidFill>
              </a:rPr>
              <a:t>javascript</a:t>
            </a:r>
            <a:r>
              <a:rPr lang="en-US" altLang="ko-KR" sz="2000" dirty="0">
                <a:solidFill>
                  <a:schemeClr val="tx1"/>
                </a:solidFill>
              </a:rPr>
              <a:t>" </a:t>
            </a:r>
            <a:r>
              <a:rPr lang="en-US" altLang="ko-KR" sz="2000" dirty="0" err="1">
                <a:solidFill>
                  <a:schemeClr val="tx1"/>
                </a:solidFill>
              </a:rPr>
              <a:t>src</a:t>
            </a:r>
            <a:r>
              <a:rPr lang="en-US" altLang="ko-KR" sz="2000" dirty="0">
                <a:solidFill>
                  <a:schemeClr val="tx1"/>
                </a:solidFill>
              </a:rPr>
              <a:t>="</a:t>
            </a:r>
            <a:r>
              <a:rPr lang="en-US" altLang="ko-KR" sz="2000" dirty="0" err="1">
                <a:solidFill>
                  <a:schemeClr val="tx1"/>
                </a:solidFill>
              </a:rPr>
              <a:t>jquery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 err="1">
                <a:solidFill>
                  <a:schemeClr val="tx1"/>
                </a:solidFill>
              </a:rPr>
              <a:t>라이러리</a:t>
            </a:r>
            <a:r>
              <a:rPr lang="ko-KR" altLang="en-US" sz="2000" dirty="0">
                <a:solidFill>
                  <a:schemeClr val="tx1"/>
                </a:solidFill>
              </a:rPr>
              <a:t> 파일 경로</a:t>
            </a:r>
            <a:r>
              <a:rPr lang="en-US" altLang="ko-KR" sz="2000" dirty="0">
                <a:solidFill>
                  <a:schemeClr val="tx1"/>
                </a:solidFill>
              </a:rPr>
              <a:t>"&gt;&lt;/script&gt;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2592" y="2091055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 2) </a:t>
            </a:r>
            <a:r>
              <a:rPr lang="ko-KR" altLang="en-US" dirty="0"/>
              <a:t>라이브러리 연동 </a:t>
            </a:r>
            <a:r>
              <a:rPr lang="en-US" altLang="ko-KR" dirty="0"/>
              <a:t>–  CDN</a:t>
            </a:r>
            <a:r>
              <a:rPr lang="ko-KR" altLang="en-US" dirty="0"/>
              <a:t> 연동 방식</a:t>
            </a:r>
          </a:p>
        </p:txBody>
      </p:sp>
      <p:sp>
        <p:nvSpPr>
          <p:cNvPr id="7" name="TextBox 14"/>
          <p:cNvSpPr txBox="1"/>
          <p:nvPr/>
        </p:nvSpPr>
        <p:spPr>
          <a:xfrm>
            <a:off x="1019000" y="2470690"/>
            <a:ext cx="96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dirty="0"/>
              <a:t>- CDN(Content delivery network) </a:t>
            </a:r>
            <a:r>
              <a:rPr lang="ko-KR" altLang="en-US" dirty="0"/>
              <a:t>연동 방식은 네트워크를 통해 전송 받아 연동하는 방식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166872" y="3017524"/>
            <a:ext cx="9887595" cy="51602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&lt;script </a:t>
            </a:r>
            <a:r>
              <a:rPr lang="en-US" altLang="ko-KR" dirty="0" err="1">
                <a:solidFill>
                  <a:schemeClr val="tx1"/>
                </a:solidFill>
              </a:rPr>
              <a:t>src</a:t>
            </a:r>
            <a:r>
              <a:rPr lang="en-US" altLang="ko-KR" dirty="0">
                <a:solidFill>
                  <a:schemeClr val="tx1"/>
                </a:solidFill>
              </a:rPr>
              <a:t>="//ajax.googleapis.com/ajax/libs/</a:t>
            </a:r>
            <a:r>
              <a:rPr lang="en-US" altLang="ko-KR" dirty="0" err="1">
                <a:solidFill>
                  <a:schemeClr val="tx1"/>
                </a:solidFill>
              </a:rPr>
              <a:t>jquery</a:t>
            </a:r>
            <a:r>
              <a:rPr lang="en-US" altLang="ko-KR" dirty="0">
                <a:solidFill>
                  <a:schemeClr val="tx1"/>
                </a:solidFill>
              </a:rPr>
              <a:t>/1.11.1/jquery.min.js"&gt;&lt;/script&gt;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54759" y="3765581"/>
            <a:ext cx="9899706" cy="48773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&lt;script </a:t>
            </a:r>
            <a:r>
              <a:rPr lang="en-US" altLang="ko-KR" dirty="0" err="1">
                <a:solidFill>
                  <a:schemeClr val="tx1"/>
                </a:solidFill>
              </a:rPr>
              <a:t>src</a:t>
            </a:r>
            <a:r>
              <a:rPr lang="en-US" altLang="ko-KR" dirty="0">
                <a:solidFill>
                  <a:schemeClr val="tx1"/>
                </a:solidFill>
              </a:rPr>
              <a:t>="// http://ajax.aspnetcdn.com/ajax/jQuery/jquery-1.11.1.min.js”&gt;&lt;/script&gt;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66870" y="4459106"/>
            <a:ext cx="9887595" cy="50839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&lt;script </a:t>
            </a:r>
            <a:r>
              <a:rPr lang="en-US" altLang="ko-KR" dirty="0" err="1">
                <a:solidFill>
                  <a:schemeClr val="tx1"/>
                </a:solidFill>
              </a:rPr>
              <a:t>src</a:t>
            </a:r>
            <a:r>
              <a:rPr lang="en-US" altLang="ko-KR" dirty="0">
                <a:solidFill>
                  <a:schemeClr val="tx1"/>
                </a:solidFill>
              </a:rPr>
              <a:t>="//code.jquery.com/jquery-1.11.0.min.js"&gt;&lt;/script&gt;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66870" y="5274715"/>
            <a:ext cx="9887595" cy="47910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&lt;script </a:t>
            </a:r>
            <a:r>
              <a:rPr lang="en-US" altLang="ko-KR" dirty="0" err="1">
                <a:solidFill>
                  <a:schemeClr val="tx1"/>
                </a:solidFill>
              </a:rPr>
              <a:t>src</a:t>
            </a:r>
            <a:r>
              <a:rPr lang="en-US" altLang="ko-KR" dirty="0">
                <a:solidFill>
                  <a:schemeClr val="tx1"/>
                </a:solidFill>
              </a:rPr>
              <a:t>="//code.jquery.com/jquery-latest.js"&gt;&lt;/script&gt;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523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3798" y="414413"/>
            <a:ext cx="107587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600" dirty="0" err="1" smtClean="0"/>
              <a:t>jQuery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Mobile</a:t>
            </a:r>
            <a:r>
              <a:rPr lang="ko-KR" altLang="en-US" sz="1600" dirty="0"/>
              <a:t>을 이용하면 간단한 설정으로 일반 웹 화면을 </a:t>
            </a:r>
            <a:r>
              <a:rPr lang="ko-KR" altLang="en-US" sz="1600" dirty="0" err="1"/>
              <a:t>모바일</a:t>
            </a:r>
            <a:r>
              <a:rPr lang="ko-KR" altLang="en-US" sz="1600" dirty="0"/>
              <a:t> 웹 화면으로 최적화하여 </a:t>
            </a:r>
            <a:r>
              <a:rPr lang="ko-KR" altLang="en-US" sz="1600" dirty="0" smtClean="0"/>
              <a:t>출력 가능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62" t="28276" r="34179" b="35119"/>
          <a:stretch/>
        </p:blipFill>
        <p:spPr bwMode="auto">
          <a:xfrm>
            <a:off x="3922977" y="3315307"/>
            <a:ext cx="2831506" cy="3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4793" y="4279482"/>
            <a:ext cx="3599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600" dirty="0" smtClean="0"/>
              <a:t>jQuery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Mobile</a:t>
            </a:r>
            <a:r>
              <a:rPr lang="ko-KR" altLang="en-US" sz="1600" dirty="0" smtClean="0"/>
              <a:t>화면 구성 컴포넌트</a:t>
            </a:r>
            <a:endParaRPr lang="ko-KR" altLang="en-US" sz="16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1" b="6111"/>
          <a:stretch/>
        </p:blipFill>
        <p:spPr bwMode="auto">
          <a:xfrm>
            <a:off x="7233211" y="1292199"/>
            <a:ext cx="4835144" cy="5519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151586" y="953645"/>
            <a:ext cx="30396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600" dirty="0" smtClean="0"/>
              <a:t>List</a:t>
            </a:r>
            <a:r>
              <a:rPr lang="ko-KR" altLang="en-US" sz="1600" dirty="0" smtClean="0"/>
              <a:t>와 </a:t>
            </a:r>
            <a:r>
              <a:rPr lang="en-US" altLang="ko-KR" sz="1600" dirty="0" smtClean="0"/>
              <a:t>Button</a:t>
            </a:r>
            <a:r>
              <a:rPr lang="ko-KR" altLang="en-US" sz="1600" dirty="0" smtClean="0"/>
              <a:t> 구성 컴포넌트</a:t>
            </a:r>
            <a:endParaRPr lang="ko-KR" altLang="en-US" sz="1600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29" y="799916"/>
            <a:ext cx="5483522" cy="2359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44793" y="7750"/>
            <a:ext cx="2906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jQuery Mobile </a:t>
            </a:r>
            <a:r>
              <a:rPr lang="ko-KR" altLang="en-US" dirty="0" smtClean="0"/>
              <a:t>사용환경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9755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49621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400" dirty="0" smtClean="0"/>
              <a:t> jQuery </a:t>
            </a:r>
            <a:r>
              <a:rPr lang="en-US" altLang="ko-KR" sz="2400" dirty="0"/>
              <a:t>Mobile </a:t>
            </a:r>
            <a:r>
              <a:rPr lang="ko-KR" altLang="en-US" sz="2400" dirty="0" smtClean="0"/>
              <a:t>사용 라이브러리</a:t>
            </a:r>
            <a:endParaRPr lang="ko-KR" altLang="en-US" sz="2400" dirty="0"/>
          </a:p>
        </p:txBody>
      </p:sp>
      <p:sp>
        <p:nvSpPr>
          <p:cNvPr id="9" name="직사각형 8"/>
          <p:cNvSpPr/>
          <p:nvPr/>
        </p:nvSpPr>
        <p:spPr>
          <a:xfrm>
            <a:off x="465826" y="648837"/>
            <a:ext cx="8136904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 smtClean="0"/>
              <a:t>jQuery </a:t>
            </a:r>
            <a:r>
              <a:rPr lang="en-US" altLang="ko-KR" sz="2000" b="1" dirty="0"/>
              <a:t>Mobile </a:t>
            </a:r>
            <a:r>
              <a:rPr lang="ko-KR" altLang="en-US" sz="2000" b="1" dirty="0" smtClean="0"/>
              <a:t>라이브러리 사용 방법</a:t>
            </a:r>
            <a:endParaRPr lang="en-US" altLang="ko-KR" sz="2000" b="1" dirty="0" smtClean="0"/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 smtClean="0"/>
              <a:t>CDN(Content </a:t>
            </a:r>
            <a:r>
              <a:rPr lang="en-US" altLang="ko-KR" sz="1600" dirty="0"/>
              <a:t>Delivery Network) </a:t>
            </a:r>
            <a:r>
              <a:rPr lang="ko-KR" altLang="en-US" sz="1600" dirty="0"/>
              <a:t>버전을 링크하여 이용하는 </a:t>
            </a:r>
            <a:r>
              <a:rPr lang="ko-KR" altLang="en-US" sz="1600" dirty="0" smtClean="0"/>
              <a:t>방법</a:t>
            </a:r>
            <a:endParaRPr lang="en-US" altLang="ko-KR" sz="1600" dirty="0" smtClean="0"/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 smtClean="0"/>
              <a:t> zip </a:t>
            </a:r>
            <a:r>
              <a:rPr lang="ko-KR" altLang="en-US" sz="1600" dirty="0"/>
              <a:t>파일을 </a:t>
            </a:r>
            <a:r>
              <a:rPr lang="ko-KR" altLang="en-US" sz="1600" dirty="0" err="1"/>
              <a:t>다운로드하여</a:t>
            </a:r>
            <a:r>
              <a:rPr lang="ko-KR" altLang="en-US" sz="1600" dirty="0"/>
              <a:t> 사용하는 </a:t>
            </a:r>
            <a:r>
              <a:rPr lang="ko-KR" altLang="en-US" sz="1600" dirty="0" smtClean="0"/>
              <a:t>방법</a:t>
            </a:r>
            <a:endParaRPr lang="ko-KR" altLang="en-US" sz="16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t="31738" r="18724" b="40771"/>
          <a:stretch/>
        </p:blipFill>
        <p:spPr bwMode="auto">
          <a:xfrm>
            <a:off x="809605" y="2258067"/>
            <a:ext cx="9825502" cy="2935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789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8888" y="632385"/>
            <a:ext cx="2961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1) CDN </a:t>
            </a:r>
            <a:r>
              <a:rPr lang="ko-KR" altLang="en-US" dirty="0" smtClean="0"/>
              <a:t>방식으로 사용하기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0" y="-94326"/>
            <a:ext cx="4378443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b="1" dirty="0"/>
              <a:t>jQuery Mobile </a:t>
            </a:r>
            <a:r>
              <a:rPr lang="ko-KR" altLang="en-US" b="1" dirty="0"/>
              <a:t>라이브러리 사용 방법</a:t>
            </a:r>
            <a:endParaRPr lang="en-US" altLang="ko-KR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14" y="1196606"/>
            <a:ext cx="7532700" cy="15853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88" y="2781996"/>
            <a:ext cx="10617477" cy="345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33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267" y="62876"/>
            <a:ext cx="5273615" cy="515094"/>
          </a:xfrm>
        </p:spPr>
        <p:txBody>
          <a:bodyPr>
            <a:normAutofit fontScale="90000"/>
          </a:bodyPr>
          <a:lstStyle/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altLang="ko-KR" sz="2400" dirty="0"/>
              <a:t>JavaScript</a:t>
            </a:r>
            <a:r>
              <a:rPr lang="ko-KR" altLang="en-US" sz="2400" dirty="0"/>
              <a:t>를 이용한 </a:t>
            </a:r>
            <a:r>
              <a:rPr lang="ko-KR" altLang="en-US" sz="2400" dirty="0" err="1"/>
              <a:t>웹화면</a:t>
            </a:r>
            <a:r>
              <a:rPr lang="ko-KR" altLang="en-US" sz="2400" dirty="0"/>
              <a:t> 구성설계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8" t="51630" r="21886" b="11939"/>
          <a:stretch/>
        </p:blipFill>
        <p:spPr bwMode="auto">
          <a:xfrm>
            <a:off x="484281" y="1296821"/>
            <a:ext cx="10238352" cy="4714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51537" y="657224"/>
            <a:ext cx="92308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JavaScript</a:t>
            </a:r>
            <a:r>
              <a:rPr lang="ko-KR" altLang="en-US" dirty="0"/>
              <a:t>는 </a:t>
            </a:r>
            <a:r>
              <a:rPr lang="en-US" altLang="ko-KR" dirty="0"/>
              <a:t>HTML </a:t>
            </a:r>
            <a:r>
              <a:rPr lang="ko-KR" altLang="en-US" dirty="0"/>
              <a:t>문서를 통하여 사용자와 상호작용이 가능하도록 </a:t>
            </a:r>
            <a:r>
              <a:rPr lang="ko-KR" altLang="en-US" dirty="0" smtClean="0"/>
              <a:t>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754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6681"/>
            <a:ext cx="2871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2) </a:t>
            </a:r>
            <a:r>
              <a:rPr lang="en-US" altLang="ko-KR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Zip</a:t>
            </a:r>
            <a:r>
              <a:rPr lang="ko-KR" altLang="en-US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파일 </a:t>
            </a:r>
            <a:r>
              <a:rPr lang="ko-KR" altLang="en-US" dirty="0">
                <a:solidFill>
                  <a:prstClr val="black"/>
                </a:solidFill>
                <a:ea typeface="HY그래픽M" panose="02030600000101010101" pitchFamily="18" charset="-127"/>
              </a:rPr>
              <a:t>다운로드</a:t>
            </a:r>
            <a:r>
              <a:rPr lang="ko-KR" altLang="en-US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 방식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5536" y="396013"/>
            <a:ext cx="9105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서버에 </a:t>
            </a:r>
            <a:r>
              <a:rPr lang="ko-KR" altLang="en-US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있는 </a:t>
            </a:r>
            <a:r>
              <a:rPr lang="en-US" altLang="ko-KR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jQuery </a:t>
            </a:r>
            <a:r>
              <a:rPr lang="ko-KR" altLang="en-US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라이브러리</a:t>
            </a:r>
            <a:r>
              <a:rPr lang="en-US" altLang="ko-KR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 Zip</a:t>
            </a:r>
            <a:r>
              <a:rPr lang="ko-KR" altLang="en-US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파일을 </a:t>
            </a:r>
            <a:r>
              <a:rPr lang="ko-KR" altLang="en-US" dirty="0" err="1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다운로드하여</a:t>
            </a:r>
            <a:r>
              <a:rPr lang="ko-KR" altLang="en-US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 압축을 푼 후 링크하여 사용</a:t>
            </a:r>
            <a:endParaRPr lang="ko-KR" altLang="en-US" dirty="0">
              <a:solidFill>
                <a:prstClr val="black"/>
              </a:solidFill>
              <a:latin typeface="Trebuchet MS"/>
              <a:ea typeface="HY그래픽M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1027250"/>
            <a:ext cx="4329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code.jquery.com</a:t>
            </a:r>
            <a:r>
              <a:rPr lang="ko-KR" altLang="en-US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에서 다운로드 받기</a:t>
            </a:r>
            <a:endParaRPr lang="ko-KR" altLang="en-US" dirty="0">
              <a:solidFill>
                <a:prstClr val="black"/>
              </a:solidFill>
              <a:latin typeface="Trebuchet MS"/>
              <a:ea typeface="HY그래픽M" panose="02030600000101010101" pitchFamily="18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564" y="2527539"/>
            <a:ext cx="5836436" cy="3994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71" y="2027820"/>
            <a:ext cx="6141534" cy="329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054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012" y="2518912"/>
            <a:ext cx="5226218" cy="3267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7034" y="103517"/>
            <a:ext cx="1991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/>
              <a:t>Download</a:t>
            </a:r>
            <a:r>
              <a:rPr lang="ko-KR" altLang="en-US" dirty="0" smtClean="0"/>
              <a:t>메뉴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7748"/>
            <a:ext cx="6769813" cy="363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27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52" y="194997"/>
            <a:ext cx="8431556" cy="6326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9956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-1" y="19744"/>
            <a:ext cx="10446589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 smtClean="0"/>
              <a:t>① HTML </a:t>
            </a:r>
            <a:r>
              <a:rPr lang="ko-KR" altLang="en-US" sz="2400" dirty="0" smtClean="0"/>
              <a:t>문서 내부에 자바스크립트 정의</a:t>
            </a:r>
            <a:endParaRPr lang="ko-KR" altLang="en-US" sz="24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6" t="23915" r="18565" b="48370"/>
          <a:stretch/>
        </p:blipFill>
        <p:spPr bwMode="auto">
          <a:xfrm>
            <a:off x="2799283" y="1909217"/>
            <a:ext cx="4593553" cy="4827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27601" y="891812"/>
            <a:ext cx="8873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/>
              <a:t>HTML </a:t>
            </a:r>
            <a:r>
              <a:rPr lang="ko-KR" altLang="en-US" dirty="0"/>
              <a:t>문서 내에 </a:t>
            </a:r>
            <a:r>
              <a:rPr lang="en-US" altLang="ko-KR" dirty="0"/>
              <a:t>JavaScript</a:t>
            </a:r>
            <a:r>
              <a:rPr lang="ko-KR" altLang="en-US" dirty="0"/>
              <a:t>를 정의하여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546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1884" y="224287"/>
            <a:ext cx="5346660" cy="33643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US" altLang="ko-KR" sz="2400" dirty="0" smtClean="0"/>
              <a:t>javascript1.html</a:t>
            </a:r>
            <a:endParaRPr lang="ko-KR" altLang="en-US" sz="2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0" t="14304" r="16984" b="62674"/>
          <a:stretch/>
        </p:blipFill>
        <p:spPr bwMode="auto">
          <a:xfrm>
            <a:off x="781819" y="722332"/>
            <a:ext cx="10126726" cy="270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19" y="3586300"/>
            <a:ext cx="10126726" cy="311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128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5151" y="37453"/>
            <a:ext cx="8568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JavaScript</a:t>
            </a:r>
            <a:r>
              <a:rPr lang="ko-KR" altLang="en-US" dirty="0"/>
              <a:t>는 </a:t>
            </a:r>
            <a:r>
              <a:rPr lang="en-US" altLang="ko-KR" dirty="0"/>
              <a:t>HTML </a:t>
            </a:r>
            <a:r>
              <a:rPr lang="ko-KR" altLang="en-US" dirty="0"/>
              <a:t>문서를 통하여 사용자와 상호작용이 </a:t>
            </a:r>
            <a:r>
              <a:rPr lang="ko-KR" altLang="en-US" dirty="0" smtClean="0"/>
              <a:t>가능</a:t>
            </a:r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93" y="1268760"/>
            <a:ext cx="3124200" cy="481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3" t="4003" r="48269" b="6512"/>
          <a:stretch/>
        </p:blipFill>
        <p:spPr bwMode="auto">
          <a:xfrm>
            <a:off x="5580112" y="1266235"/>
            <a:ext cx="2897749" cy="481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오른쪽 화살표 6"/>
          <p:cNvSpPr/>
          <p:nvPr/>
        </p:nvSpPr>
        <p:spPr>
          <a:xfrm>
            <a:off x="1547664" y="3356992"/>
            <a:ext cx="388843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186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16632"/>
            <a:ext cx="4537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자바스크립트의 </a:t>
            </a:r>
            <a:r>
              <a:rPr lang="en-US" altLang="ko-KR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HTML </a:t>
            </a:r>
            <a:r>
              <a:rPr lang="ko-KR" altLang="en-US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문서 </a:t>
            </a:r>
            <a:r>
              <a:rPr lang="ko-KR" altLang="en-US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내부에 </a:t>
            </a:r>
            <a:r>
              <a:rPr lang="ko-KR" altLang="en-US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정의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11560" y="498326"/>
            <a:ext cx="6120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HTML </a:t>
            </a:r>
            <a:r>
              <a:rPr lang="ko-KR" altLang="en-US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문서 내에 </a:t>
            </a:r>
            <a:r>
              <a:rPr lang="en-US" altLang="ko-KR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JavaScript</a:t>
            </a:r>
            <a:r>
              <a:rPr lang="ko-KR" altLang="en-US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를 정의하여 </a:t>
            </a:r>
            <a:r>
              <a:rPr lang="ko-KR" altLang="en-US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사용</a:t>
            </a:r>
            <a:endParaRPr lang="ko-KR" altLang="en-US" dirty="0">
              <a:solidFill>
                <a:prstClr val="black"/>
              </a:solidFill>
              <a:latin typeface="Trebuchet MS"/>
              <a:ea typeface="HY그래픽M" panose="02030600000101010101" pitchFamily="18" charset="-127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6" t="23915" r="18565" b="48370"/>
          <a:stretch/>
        </p:blipFill>
        <p:spPr bwMode="auto">
          <a:xfrm>
            <a:off x="323528" y="980729"/>
            <a:ext cx="2304256" cy="2421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671900" y="945722"/>
            <a:ext cx="5148572" cy="567847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&lt;!DOCTYPE HTML&gt;</a:t>
            </a:r>
          </a:p>
          <a:p>
            <a:r>
              <a:rPr lang="en-US" altLang="ko-KR" sz="11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&lt;html&gt;</a:t>
            </a:r>
          </a:p>
          <a:p>
            <a:r>
              <a:rPr lang="en-US" altLang="ko-KR" sz="11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&lt;head&gt;</a:t>
            </a:r>
          </a:p>
          <a:p>
            <a:r>
              <a:rPr lang="en-US" altLang="ko-KR" sz="11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&lt;title&gt;JSP World&lt;/title&gt;</a:t>
            </a:r>
          </a:p>
          <a:p>
            <a:r>
              <a:rPr lang="en-US" altLang="ko-KR" sz="11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&lt;meta name="viewport" content="width=device-width, initial-scale=1"&gt;</a:t>
            </a:r>
          </a:p>
          <a:p>
            <a:r>
              <a:rPr lang="en-US" altLang="ko-KR" sz="11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&lt;link </a:t>
            </a:r>
            <a:r>
              <a:rPr lang="en-US" altLang="ko-KR" sz="1100" dirty="0" err="1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rel</a:t>
            </a:r>
            <a:r>
              <a:rPr lang="en-US" altLang="ko-KR" sz="11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="stylesheet" </a:t>
            </a:r>
            <a:r>
              <a:rPr lang="en-US" altLang="ko-KR" sz="1100" dirty="0" err="1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href</a:t>
            </a:r>
            <a:r>
              <a:rPr lang="en-US" altLang="ko-KR" sz="1100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="style1.css</a:t>
            </a:r>
            <a:r>
              <a:rPr lang="en-US" altLang="ko-KR" sz="11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" </a:t>
            </a:r>
            <a:r>
              <a:rPr lang="en-US" altLang="ko-KR" sz="1100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/&gt;</a:t>
            </a:r>
            <a:endParaRPr lang="en-US" altLang="ko-KR" sz="1100" dirty="0">
              <a:solidFill>
                <a:prstClr val="black"/>
              </a:solidFill>
              <a:latin typeface="Trebuchet MS"/>
              <a:ea typeface="HY그래픽M" panose="02030600000101010101" pitchFamily="18" charset="-127"/>
            </a:endParaRPr>
          </a:p>
          <a:p>
            <a:r>
              <a:rPr lang="en-US" altLang="ko-KR" sz="11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&lt;script type="text/</a:t>
            </a:r>
            <a:r>
              <a:rPr lang="en-US" altLang="ko-KR" sz="1100" dirty="0" err="1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javascript</a:t>
            </a:r>
            <a:r>
              <a:rPr lang="en-US" altLang="ko-KR" sz="11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"&gt;</a:t>
            </a:r>
          </a:p>
          <a:p>
            <a:r>
              <a:rPr lang="en-US" altLang="ko-KR" sz="11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function press() {</a:t>
            </a:r>
          </a:p>
          <a:p>
            <a:r>
              <a:rPr lang="en-US" altLang="ko-KR" sz="11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    alert("</a:t>
            </a:r>
            <a:r>
              <a:rPr lang="ko-KR" altLang="en-US" sz="11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버튼을 클릭하셨네요</a:t>
            </a:r>
            <a:r>
              <a:rPr lang="en-US" altLang="ko-KR" sz="11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^^");    </a:t>
            </a:r>
          </a:p>
          <a:p>
            <a:r>
              <a:rPr lang="en-US" altLang="ko-KR" sz="11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}</a:t>
            </a:r>
          </a:p>
          <a:p>
            <a:r>
              <a:rPr lang="en-US" altLang="ko-KR" sz="11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&lt;/script</a:t>
            </a:r>
            <a:r>
              <a:rPr lang="en-US" altLang="ko-KR" sz="1100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&gt;</a:t>
            </a:r>
            <a:endParaRPr lang="en-US" altLang="ko-KR" sz="1100" dirty="0">
              <a:solidFill>
                <a:prstClr val="black"/>
              </a:solidFill>
              <a:latin typeface="Trebuchet MS"/>
              <a:ea typeface="HY그래픽M" panose="02030600000101010101" pitchFamily="18" charset="-127"/>
            </a:endParaRPr>
          </a:p>
          <a:p>
            <a:r>
              <a:rPr lang="en-US" altLang="ko-KR" sz="11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&lt;/head&gt;</a:t>
            </a:r>
          </a:p>
          <a:p>
            <a:r>
              <a:rPr lang="en-US" altLang="ko-KR" sz="11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&lt;body</a:t>
            </a:r>
            <a:r>
              <a:rPr lang="en-US" altLang="ko-KR" sz="1100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&gt;</a:t>
            </a:r>
            <a:endParaRPr lang="en-US" altLang="ko-KR" sz="1100" dirty="0">
              <a:solidFill>
                <a:prstClr val="black"/>
              </a:solidFill>
              <a:latin typeface="Trebuchet MS"/>
              <a:ea typeface="HY그래픽M" panose="02030600000101010101" pitchFamily="18" charset="-127"/>
            </a:endParaRPr>
          </a:p>
          <a:p>
            <a:r>
              <a:rPr lang="en-US" altLang="ko-KR" sz="11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&lt;section&gt;</a:t>
            </a:r>
          </a:p>
          <a:p>
            <a:r>
              <a:rPr lang="en-US" altLang="ko-KR" sz="1100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&lt;</a:t>
            </a:r>
            <a:r>
              <a:rPr lang="en-US" altLang="ko-KR" sz="11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header class="header1"&gt;</a:t>
            </a:r>
          </a:p>
          <a:p>
            <a:r>
              <a:rPr lang="en-US" altLang="ko-KR" sz="1100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&lt;</a:t>
            </a:r>
            <a:r>
              <a:rPr lang="en-US" altLang="ko-KR" sz="11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center&gt;</a:t>
            </a:r>
          </a:p>
          <a:p>
            <a:r>
              <a:rPr lang="en-US" altLang="ko-KR" sz="1100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&lt;</a:t>
            </a:r>
            <a:r>
              <a:rPr lang="en-US" altLang="ko-KR" sz="11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h1&gt;</a:t>
            </a:r>
            <a:r>
              <a:rPr lang="ko-KR" altLang="en-US" sz="11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웹 화면구성 기초</a:t>
            </a:r>
            <a:r>
              <a:rPr lang="en-US" altLang="ko-KR" sz="11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&lt;/h1&gt;</a:t>
            </a:r>
          </a:p>
          <a:p>
            <a:r>
              <a:rPr lang="en-US" altLang="ko-KR" sz="1100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&lt;/</a:t>
            </a:r>
            <a:r>
              <a:rPr lang="en-US" altLang="ko-KR" sz="11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center&gt;</a:t>
            </a:r>
          </a:p>
          <a:p>
            <a:r>
              <a:rPr lang="en-US" altLang="ko-KR" sz="1100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&lt;/</a:t>
            </a:r>
            <a:r>
              <a:rPr lang="en-US" altLang="ko-KR" sz="11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header&gt; </a:t>
            </a:r>
          </a:p>
          <a:p>
            <a:r>
              <a:rPr lang="en-US" altLang="ko-KR" sz="1100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&lt;</a:t>
            </a:r>
            <a:r>
              <a:rPr lang="en-US" altLang="ko-KR" sz="11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section&gt; </a:t>
            </a:r>
          </a:p>
          <a:p>
            <a:r>
              <a:rPr lang="en-US" altLang="ko-KR" sz="1100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    </a:t>
            </a:r>
            <a:r>
              <a:rPr lang="en-US" altLang="ko-KR" sz="11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&lt;</a:t>
            </a:r>
            <a:r>
              <a:rPr lang="en-US" altLang="ko-KR" sz="1100" dirty="0" err="1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br</a:t>
            </a:r>
            <a:r>
              <a:rPr lang="en-US" altLang="ko-KR" sz="1100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&gt;&lt;</a:t>
            </a:r>
            <a:r>
              <a:rPr lang="en-US" altLang="ko-KR" sz="1100" dirty="0" err="1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br</a:t>
            </a:r>
            <a:r>
              <a:rPr lang="en-US" altLang="ko-KR" sz="11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&gt;</a:t>
            </a:r>
          </a:p>
          <a:p>
            <a:r>
              <a:rPr lang="ko-KR" altLang="en-US" sz="1100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안녕하세요</a:t>
            </a:r>
            <a:r>
              <a:rPr lang="en-US" altLang="ko-KR" sz="11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...&lt;</a:t>
            </a:r>
            <a:r>
              <a:rPr lang="en-US" altLang="ko-KR" sz="1100" dirty="0" err="1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br</a:t>
            </a:r>
            <a:r>
              <a:rPr lang="en-US" altLang="ko-KR" sz="11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&gt;</a:t>
            </a:r>
          </a:p>
          <a:p>
            <a:r>
              <a:rPr lang="en-US" altLang="ko-KR" sz="1100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&lt;</a:t>
            </a:r>
            <a:r>
              <a:rPr lang="en-US" altLang="ko-KR" sz="11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button type=button </a:t>
            </a:r>
            <a:r>
              <a:rPr lang="en-US" altLang="ko-KR" sz="1100" dirty="0" err="1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onClick</a:t>
            </a:r>
            <a:r>
              <a:rPr lang="en-US" altLang="ko-KR" sz="11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="press();"&gt;</a:t>
            </a:r>
            <a:r>
              <a:rPr lang="ko-KR" altLang="en-US" sz="11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클릭하세요</a:t>
            </a:r>
            <a:r>
              <a:rPr lang="en-US" altLang="ko-KR" sz="11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!&lt;/button&gt;</a:t>
            </a:r>
          </a:p>
          <a:p>
            <a:r>
              <a:rPr lang="en-US" altLang="ko-KR" sz="1100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&lt;</a:t>
            </a:r>
            <a:r>
              <a:rPr lang="en-US" altLang="ko-KR" sz="1100" dirty="0" err="1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br</a:t>
            </a:r>
            <a:r>
              <a:rPr lang="en-US" altLang="ko-KR" sz="1100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&gt;&lt;</a:t>
            </a:r>
            <a:r>
              <a:rPr lang="en-US" altLang="ko-KR" sz="1100" dirty="0" err="1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br</a:t>
            </a:r>
            <a:r>
              <a:rPr lang="en-US" altLang="ko-KR" sz="1100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&gt;&lt;</a:t>
            </a:r>
            <a:r>
              <a:rPr lang="en-US" altLang="ko-KR" sz="1100" dirty="0" err="1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br</a:t>
            </a:r>
            <a:r>
              <a:rPr lang="en-US" altLang="ko-KR" sz="1100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&gt;</a:t>
            </a:r>
          </a:p>
          <a:p>
            <a:r>
              <a:rPr lang="en-US" altLang="ko-KR" sz="1100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&lt;/</a:t>
            </a:r>
            <a:r>
              <a:rPr lang="en-US" altLang="ko-KR" sz="11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section&gt; </a:t>
            </a:r>
          </a:p>
          <a:p>
            <a:r>
              <a:rPr lang="en-US" altLang="ko-KR" sz="1100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&lt;</a:t>
            </a:r>
            <a:r>
              <a:rPr lang="en-US" altLang="ko-KR" sz="11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footer class="footer1"&gt;</a:t>
            </a:r>
          </a:p>
          <a:p>
            <a:r>
              <a:rPr lang="en-US" altLang="ko-KR" sz="1100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    </a:t>
            </a:r>
            <a:r>
              <a:rPr lang="en-US" altLang="ko-KR" sz="11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&lt;center&gt;</a:t>
            </a:r>
          </a:p>
          <a:p>
            <a:r>
              <a:rPr lang="en-US" altLang="ko-KR" sz="1100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       </a:t>
            </a:r>
            <a:r>
              <a:rPr lang="en-US" altLang="ko-KR" sz="11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&lt;h3&gt;(</a:t>
            </a:r>
            <a:r>
              <a:rPr lang="ko-KR" altLang="en-US" sz="11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주</a:t>
            </a:r>
            <a:r>
              <a:rPr lang="en-US" altLang="ko-KR" sz="11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)</a:t>
            </a:r>
            <a:r>
              <a:rPr lang="ko-KR" altLang="en-US" sz="11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인덕대학교</a:t>
            </a:r>
            <a:r>
              <a:rPr lang="en-US" altLang="ko-KR" sz="11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1234&lt;/h3&gt;</a:t>
            </a:r>
          </a:p>
          <a:p>
            <a:r>
              <a:rPr lang="en-US" altLang="ko-KR" sz="1100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    </a:t>
            </a:r>
            <a:r>
              <a:rPr lang="en-US" altLang="ko-KR" sz="11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&lt;/center&gt;</a:t>
            </a:r>
          </a:p>
          <a:p>
            <a:r>
              <a:rPr lang="en-US" altLang="ko-KR" sz="1100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&lt;/</a:t>
            </a:r>
            <a:r>
              <a:rPr lang="en-US" altLang="ko-KR" sz="11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footer&gt;</a:t>
            </a:r>
          </a:p>
          <a:p>
            <a:r>
              <a:rPr lang="en-US" altLang="ko-KR" sz="1100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&lt;/</a:t>
            </a:r>
            <a:r>
              <a:rPr lang="en-US" altLang="ko-KR" sz="11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section&gt; </a:t>
            </a:r>
          </a:p>
          <a:p>
            <a:r>
              <a:rPr lang="en-US" altLang="ko-KR" sz="1100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&lt;/</a:t>
            </a:r>
            <a:r>
              <a:rPr lang="en-US" altLang="ko-KR" sz="11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body&gt;</a:t>
            </a:r>
          </a:p>
          <a:p>
            <a:r>
              <a:rPr lang="en-US" altLang="ko-KR" sz="11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&lt;/html&gt;</a:t>
            </a:r>
            <a:endParaRPr lang="ko-KR" altLang="en-US" sz="1100" dirty="0">
              <a:solidFill>
                <a:prstClr val="black"/>
              </a:solidFill>
              <a:latin typeface="Trebuchet MS"/>
              <a:ea typeface="HY그래픽M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71900" y="1988840"/>
            <a:ext cx="4716524" cy="864096"/>
          </a:xfrm>
          <a:prstGeom prst="rect">
            <a:avLst/>
          </a:prstGeom>
          <a:noFill/>
          <a:ln w="15875" cap="flat" cmpd="sng" algn="ctr">
            <a:solidFill>
              <a:srgbClr val="FF0000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419872" y="4653136"/>
            <a:ext cx="5400600" cy="288032"/>
          </a:xfrm>
          <a:prstGeom prst="roundRect">
            <a:avLst/>
          </a:prstGeom>
          <a:noFill/>
          <a:ln w="158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HY그래픽M" panose="02030600000101010101" pitchFamily="18" charset="-127"/>
              <a:cs typeface="+mn-cs"/>
            </a:endParaRPr>
          </a:p>
        </p:txBody>
      </p:sp>
      <p:cxnSp>
        <p:nvCxnSpPr>
          <p:cNvPr id="10" name="직선 화살표 연결선 9"/>
          <p:cNvCxnSpPr>
            <a:stCxn id="8" idx="2"/>
          </p:cNvCxnSpPr>
          <p:nvPr/>
        </p:nvCxnSpPr>
        <p:spPr>
          <a:xfrm>
            <a:off x="6030162" y="2852936"/>
            <a:ext cx="90010" cy="1728192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ysDash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564258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45388" y="131887"/>
            <a:ext cx="91440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smtClean="0">
                <a:latin typeface="맑은 고딕"/>
                <a:ea typeface="맑은 고딕"/>
              </a:rPr>
              <a:t>②</a:t>
            </a:r>
            <a:r>
              <a:rPr lang="en-US" altLang="ko-KR" sz="2400" dirty="0" smtClean="0"/>
              <a:t> HTML</a:t>
            </a:r>
            <a:r>
              <a:rPr lang="ko-KR" altLang="en-US" sz="2400" dirty="0" smtClean="0"/>
              <a:t>문서 외부에 자바스크립트 파일 이용하기</a:t>
            </a:r>
            <a:endParaRPr lang="ko-KR" altLang="en-US" sz="2400" dirty="0"/>
          </a:p>
        </p:txBody>
      </p:sp>
      <p:sp>
        <p:nvSpPr>
          <p:cNvPr id="5" name="직사각형 4"/>
          <p:cNvSpPr/>
          <p:nvPr/>
        </p:nvSpPr>
        <p:spPr>
          <a:xfrm>
            <a:off x="1280608" y="539485"/>
            <a:ext cx="5544616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dirty="0" smtClean="0"/>
              <a:t>JavaScript</a:t>
            </a:r>
            <a:r>
              <a:rPr lang="ko-KR" altLang="en-US" dirty="0"/>
              <a:t>를 외부 파일로 </a:t>
            </a:r>
            <a:r>
              <a:rPr lang="ko-KR" altLang="en-US" dirty="0" smtClean="0"/>
              <a:t>작성</a:t>
            </a:r>
            <a:r>
              <a:rPr lang="en-US" altLang="ko-KR" dirty="0" smtClean="0"/>
              <a:t>(javascript.js)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smtClean="0"/>
              <a:t>여러 </a:t>
            </a:r>
            <a:r>
              <a:rPr lang="en-US" altLang="ko-KR" dirty="0"/>
              <a:t>HTML </a:t>
            </a:r>
            <a:r>
              <a:rPr lang="ko-KR" altLang="en-US" dirty="0"/>
              <a:t>문서에서 불러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(javascript2.html)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dirty="0" smtClean="0"/>
              <a:t>HTML </a:t>
            </a:r>
            <a:r>
              <a:rPr lang="ko-KR" altLang="en-US" dirty="0"/>
              <a:t>문서가 </a:t>
            </a:r>
            <a:r>
              <a:rPr lang="ko-KR" altLang="en-US" dirty="0" smtClean="0"/>
              <a:t>간단해 짐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82" t="22798" r="16352" b="49041"/>
          <a:stretch/>
        </p:blipFill>
        <p:spPr bwMode="auto">
          <a:xfrm>
            <a:off x="2053990" y="1898811"/>
            <a:ext cx="7529958" cy="4136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0529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19744"/>
            <a:ext cx="91440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ko-KR" sz="2400" dirty="0" smtClean="0"/>
              <a:t>javascript1.js</a:t>
            </a:r>
            <a:endParaRPr lang="ko-KR" altLang="en-US" sz="2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3" t="44030" r="17617" b="44571"/>
          <a:stretch/>
        </p:blipFill>
        <p:spPr bwMode="auto">
          <a:xfrm>
            <a:off x="520815" y="464296"/>
            <a:ext cx="7113564" cy="1146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83388" y="1802536"/>
            <a:ext cx="5989608" cy="44895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dirty="0" smtClean="0"/>
              <a:t>javascript2.html</a:t>
            </a:r>
            <a:endParaRPr lang="ko-KR" altLang="en-US" sz="24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0" t="19336" r="19039" b="64239"/>
          <a:stretch/>
        </p:blipFill>
        <p:spPr bwMode="auto">
          <a:xfrm>
            <a:off x="520815" y="2250355"/>
            <a:ext cx="7501751" cy="1417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1" t="24911" r="18217" b="43351"/>
          <a:stretch/>
        </p:blipFill>
        <p:spPr bwMode="auto">
          <a:xfrm>
            <a:off x="520815" y="3809000"/>
            <a:ext cx="7501751" cy="2703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269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" y="0"/>
            <a:ext cx="4321834" cy="38818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v"/>
            </a:pPr>
            <a:endParaRPr lang="ko-KR" altLang="en-US" sz="2400" dirty="0"/>
          </a:p>
        </p:txBody>
      </p:sp>
      <p:sp>
        <p:nvSpPr>
          <p:cNvPr id="14" name="직사각형 13"/>
          <p:cNvSpPr/>
          <p:nvPr/>
        </p:nvSpPr>
        <p:spPr>
          <a:xfrm>
            <a:off x="1" y="-40936"/>
            <a:ext cx="4142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자바스크립트의 외부 </a:t>
            </a:r>
            <a:r>
              <a:rPr lang="ko-KR" altLang="en-US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파일 이용하기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95536" y="472385"/>
            <a:ext cx="55446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JavaScript</a:t>
            </a:r>
            <a:r>
              <a:rPr lang="ko-KR" altLang="en-US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를 외부 파일로 </a:t>
            </a:r>
            <a:r>
              <a:rPr lang="ko-KR" altLang="en-US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작성</a:t>
            </a:r>
            <a:r>
              <a:rPr lang="en-US" altLang="ko-KR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(javascript.js)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여러 </a:t>
            </a:r>
            <a:r>
              <a:rPr lang="en-US" altLang="ko-KR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HTML </a:t>
            </a:r>
            <a:r>
              <a:rPr lang="ko-KR" altLang="en-US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문서에서 불러 </a:t>
            </a:r>
            <a:r>
              <a:rPr lang="ko-KR" altLang="en-US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사용</a:t>
            </a:r>
            <a:r>
              <a:rPr lang="en-US" altLang="ko-KR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(javascript2.html)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HTML </a:t>
            </a:r>
            <a:r>
              <a:rPr lang="ko-KR" altLang="en-US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문서가 </a:t>
            </a:r>
            <a:r>
              <a:rPr lang="ko-KR" altLang="en-US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간단해 짐</a:t>
            </a:r>
            <a:endParaRPr lang="ko-KR" altLang="en-US" dirty="0">
              <a:solidFill>
                <a:prstClr val="black"/>
              </a:solidFill>
              <a:latin typeface="Trebuchet MS"/>
              <a:ea typeface="HY그래픽M" panose="02030600000101010101" pitchFamily="18" charset="-127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82" t="22798" r="16352" b="49041"/>
          <a:stretch/>
        </p:blipFill>
        <p:spPr bwMode="auto">
          <a:xfrm>
            <a:off x="395536" y="1411288"/>
            <a:ext cx="3854449" cy="2117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12513" y="4077072"/>
            <a:ext cx="5400600" cy="2031325"/>
          </a:xfrm>
          <a:prstGeom prst="rect">
            <a:avLst/>
          </a:prstGeom>
          <a:ln>
            <a:solidFill>
              <a:sysClr val="windowText" lastClr="000000"/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HY그래픽M" panose="02030600000101010101" pitchFamily="18" charset="-127"/>
              </a:rPr>
              <a:t>&lt;head&gt;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HY그래픽M" panose="02030600000101010101" pitchFamily="18" charset="-127"/>
              </a:rPr>
              <a:t>&lt;title&gt;JSP World&lt;/title&gt;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HY그래픽M" panose="02030600000101010101" pitchFamily="18" charset="-127"/>
              </a:rPr>
              <a:t>&lt;meta name="viewport" content="width=device-width, initial-scale=1"&gt;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HY그래픽M" panose="02030600000101010101" pitchFamily="18" charset="-127"/>
              </a:rPr>
              <a:t>&lt;link </a:t>
            </a:r>
            <a:r>
              <a:rPr kumimoji="0" lang="en-US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HY그래픽M" panose="02030600000101010101" pitchFamily="18" charset="-127"/>
              </a:rPr>
              <a:t>rel</a:t>
            </a: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HY그래픽M" panose="02030600000101010101" pitchFamily="18" charset="-127"/>
              </a:rPr>
              <a:t>="stylesheet" </a:t>
            </a:r>
            <a:r>
              <a:rPr kumimoji="0" lang="en-US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HY그래픽M" panose="02030600000101010101" pitchFamily="18" charset="-127"/>
              </a:rPr>
              <a:t>href</a:t>
            </a: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HY그래픽M" panose="02030600000101010101" pitchFamily="18" charset="-127"/>
              </a:rPr>
              <a:t>="style1.css" /&gt;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HY그래픽M" panose="02030600000101010101" pitchFamily="18" charset="-127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HY그래픽M" panose="02030600000101010101" pitchFamily="18" charset="-127"/>
              </a:rPr>
              <a:t>&lt;script type="text/</a:t>
            </a:r>
            <a:r>
              <a:rPr kumimoji="0" lang="en-US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HY그래픽M" panose="02030600000101010101" pitchFamily="18" charset="-127"/>
              </a:rPr>
              <a:t>javascript</a:t>
            </a: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HY그래픽M" panose="02030600000101010101" pitchFamily="18" charset="-127"/>
              </a:rPr>
              <a:t>" </a:t>
            </a:r>
            <a:r>
              <a:rPr kumimoji="0" lang="en-US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HY그래픽M" panose="02030600000101010101" pitchFamily="18" charset="-127"/>
              </a:rPr>
              <a:t>src</a:t>
            </a: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HY그래픽M" panose="02030600000101010101" pitchFamily="18" charset="-127"/>
              </a:rPr>
              <a:t>="javascript1.js"&gt;&lt;/script&gt;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HY그래픽M" panose="02030600000101010101" pitchFamily="18" charset="-127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HY그래픽M" panose="02030600000101010101" pitchFamily="18" charset="-127"/>
              </a:rPr>
              <a:t>&lt;/head&gt;</a:t>
            </a:r>
            <a:endParaRPr kumimoji="0" lang="ko-KR" alt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HY그래픽M" panose="02030600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60032" y="2008382"/>
            <a:ext cx="3960440" cy="923330"/>
          </a:xfrm>
          <a:prstGeom prst="rect">
            <a:avLst/>
          </a:prstGeom>
          <a:ln w="28575">
            <a:solidFill>
              <a:srgbClr val="FF0000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function press() {</a:t>
            </a:r>
          </a:p>
          <a:p>
            <a:r>
              <a:rPr lang="en-US" altLang="ko-KR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    alert("</a:t>
            </a:r>
            <a:r>
              <a:rPr lang="ko-KR" altLang="en-US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버튼을 클릭하셨네요</a:t>
            </a:r>
            <a:r>
              <a:rPr lang="en-US" altLang="ko-KR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^^");    </a:t>
            </a:r>
          </a:p>
          <a:p>
            <a:r>
              <a:rPr lang="en-US" altLang="ko-KR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}</a:t>
            </a:r>
            <a:endParaRPr lang="ko-KR" altLang="en-US" dirty="0">
              <a:solidFill>
                <a:prstClr val="black"/>
              </a:solidFill>
              <a:latin typeface="Trebuchet MS"/>
              <a:ea typeface="HY그래픽M" panose="0203060000010101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40152" y="1628800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JavaScript1.js</a:t>
            </a:r>
            <a:endParaRPr lang="ko-KR" altLang="en-US" dirty="0">
              <a:solidFill>
                <a:prstClr val="black"/>
              </a:solidFill>
              <a:latin typeface="Trebuchet MS"/>
              <a:ea typeface="HY그래픽M" panose="02030600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94013" y="3672796"/>
            <a:ext cx="193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JavaScript2.html</a:t>
            </a:r>
            <a:endParaRPr lang="ko-KR" altLang="en-US" dirty="0">
              <a:solidFill>
                <a:prstClr val="black"/>
              </a:solidFill>
              <a:latin typeface="Trebuchet MS"/>
              <a:ea typeface="HY그래픽M" panose="0203060000010101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12513" y="5301208"/>
            <a:ext cx="5311615" cy="504056"/>
          </a:xfrm>
          <a:prstGeom prst="rect">
            <a:avLst/>
          </a:prstGeom>
          <a:noFill/>
          <a:ln w="15875" cap="flat" cmpd="sng" algn="ctr">
            <a:solidFill>
              <a:srgbClr val="FF0000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HY그래픽M" panose="02030600000101010101" pitchFamily="18" charset="-127"/>
              <a:cs typeface="+mn-cs"/>
            </a:endParaRPr>
          </a:p>
        </p:txBody>
      </p:sp>
      <p:cxnSp>
        <p:nvCxnSpPr>
          <p:cNvPr id="22" name="직선 화살표 연결선 21"/>
          <p:cNvCxnSpPr>
            <a:stCxn id="18" idx="2"/>
          </p:cNvCxnSpPr>
          <p:nvPr/>
        </p:nvCxnSpPr>
        <p:spPr>
          <a:xfrm flipH="1">
            <a:off x="4249985" y="2931712"/>
            <a:ext cx="2590267" cy="2369496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463815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829</Words>
  <Application>Microsoft Office PowerPoint</Application>
  <PresentationFormat>와이드스크린</PresentationFormat>
  <Paragraphs>151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HY그래픽M</vt:lpstr>
      <vt:lpstr>맑은 고딕</vt:lpstr>
      <vt:lpstr>Arial</vt:lpstr>
      <vt:lpstr>Trebuchet MS</vt:lpstr>
      <vt:lpstr>Wingdings</vt:lpstr>
      <vt:lpstr>Office 테마</vt:lpstr>
      <vt:lpstr>1_Office 테마</vt:lpstr>
      <vt:lpstr>제 10강 모바일 웹화면 설계(2)</vt:lpstr>
      <vt:lpstr>JavaScript를 이용한 웹화면 구성설계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 7강 모바일 웹시스템과 웹페이지 작성</dc:title>
  <dc:creator>Windows 사용자</dc:creator>
  <cp:lastModifiedBy>Windows 사용자</cp:lastModifiedBy>
  <cp:revision>57</cp:revision>
  <dcterms:created xsi:type="dcterms:W3CDTF">2020-09-14T08:38:55Z</dcterms:created>
  <dcterms:modified xsi:type="dcterms:W3CDTF">2020-09-21T12:00:54Z</dcterms:modified>
</cp:coreProperties>
</file>